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68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59" r:id="rId5"/>
    <p:sldId id="266" r:id="rId6"/>
    <p:sldId id="267" r:id="rId7"/>
    <p:sldId id="260" r:id="rId8"/>
    <p:sldId id="268" r:id="rId9"/>
    <p:sldId id="265" r:id="rId10"/>
    <p:sldId id="275" r:id="rId11"/>
    <p:sldId id="262" r:id="rId12"/>
    <p:sldId id="271" r:id="rId13"/>
    <p:sldId id="270" r:id="rId14"/>
    <p:sldId id="272" r:id="rId15"/>
    <p:sldId id="273" r:id="rId16"/>
    <p:sldId id="277" r:id="rId17"/>
    <p:sldId id="263" r:id="rId18"/>
    <p:sldId id="27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66"/>
    <a:srgbClr val="CC0000"/>
    <a:srgbClr val="000099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4" autoAdjust="0"/>
    <p:restoredTop sz="94634" autoAdjust="0"/>
  </p:normalViewPr>
  <p:slideViewPr>
    <p:cSldViewPr>
      <p:cViewPr varScale="1">
        <p:scale>
          <a:sx n="110" d="100"/>
          <a:sy n="110" d="100"/>
        </p:scale>
        <p:origin x="165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973FB3A4-B134-4690-8498-1C308B8F896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63062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B0A8B5CD-EBDC-4946-BE77-B472DF6A024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5123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342900" indent="-3429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342900" indent="1143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342900" indent="5715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indent="10287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342900" indent="14859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E3A792-EB6F-4530-9653-2504F17D1A7C}" type="slidenum">
              <a:rPr lang="hu-HU" altLang="hu-HU"/>
              <a:pPr/>
              <a:t>1</a:t>
            </a:fld>
            <a:endParaRPr lang="hu-HU" altLang="hu-H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67840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8A4308-6FBA-453A-AFB0-42A5D7D6D56F}" type="slidenum">
              <a:rPr lang="hu-HU" altLang="hu-HU"/>
              <a:pPr/>
              <a:t>11</a:t>
            </a:fld>
            <a:endParaRPr lang="hu-HU" altLang="hu-HU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28272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473620-10C4-457B-9AD4-675E61F6F124}" type="slidenum">
              <a:rPr lang="hu-HU" altLang="hu-HU"/>
              <a:pPr/>
              <a:t>12</a:t>
            </a:fld>
            <a:endParaRPr lang="hu-HU" altLang="hu-HU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614816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610B2E-C7A3-4937-BA4E-DF981A069635}" type="slidenum">
              <a:rPr lang="hu-HU" altLang="hu-HU"/>
              <a:pPr/>
              <a:t>13</a:t>
            </a:fld>
            <a:endParaRPr lang="hu-HU" altLang="hu-H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47084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53E2A1-3B7F-49E5-A977-7140E43D129A}" type="slidenum">
              <a:rPr lang="hu-HU" altLang="hu-HU"/>
              <a:pPr/>
              <a:t>14</a:t>
            </a:fld>
            <a:endParaRPr lang="hu-HU" altLang="hu-HU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576791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473620-10C4-457B-9AD4-675E61F6F124}" type="slidenum">
              <a:rPr lang="hu-HU" altLang="hu-HU"/>
              <a:pPr/>
              <a:t>15</a:t>
            </a:fld>
            <a:endParaRPr lang="hu-HU" altLang="hu-HU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8572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B285B2-414F-4472-9065-97E92F79F82F}" type="slidenum">
              <a:rPr lang="hu-HU" altLang="hu-HU"/>
              <a:pPr/>
              <a:t>16</a:t>
            </a:fld>
            <a:endParaRPr lang="hu-HU" altLang="hu-HU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736925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FB2751-36E4-424B-B069-F1E2C1ACF7F5}" type="slidenum">
              <a:rPr lang="hu-HU" altLang="hu-HU"/>
              <a:pPr/>
              <a:t>17</a:t>
            </a:fld>
            <a:endParaRPr lang="hu-HU" altLang="hu-HU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39997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4FF25-85E9-435B-AD89-7BC1426A9E28}" type="slidenum">
              <a:rPr lang="hu-HU" altLang="hu-HU"/>
              <a:pPr/>
              <a:t>2</a:t>
            </a:fld>
            <a:endParaRPr lang="hu-HU" altLang="hu-HU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36489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9F4F1-9C9C-4CC7-9166-0A696C80C6F9}" type="slidenum">
              <a:rPr lang="hu-HU" altLang="hu-HU"/>
              <a:pPr/>
              <a:t>3</a:t>
            </a:fld>
            <a:endParaRPr lang="hu-HU" altLang="hu-HU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090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42A1B-CFCF-44BE-A6E0-4B2418073E8F}" type="slidenum">
              <a:rPr lang="hu-HU" altLang="hu-HU"/>
              <a:pPr/>
              <a:t>4</a:t>
            </a:fld>
            <a:endParaRPr lang="hu-HU" altLang="hu-HU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85127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20026-4D38-4D12-8F3F-ACB0B2683250}" type="slidenum">
              <a:rPr lang="hu-HU" altLang="hu-HU"/>
              <a:pPr/>
              <a:t>5</a:t>
            </a:fld>
            <a:endParaRPr lang="hu-HU" altLang="hu-HU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72990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7CCDFB-EE1F-4EB9-9590-7FE04380FAF9}" type="slidenum">
              <a:rPr lang="hu-HU" altLang="hu-HU"/>
              <a:pPr/>
              <a:t>6</a:t>
            </a:fld>
            <a:endParaRPr lang="hu-HU" altLang="hu-H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77097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916E24-A7E9-4A0A-B981-7EC4F5176636}" type="slidenum">
              <a:rPr lang="hu-HU" altLang="hu-HU"/>
              <a:pPr/>
              <a:t>8</a:t>
            </a:fld>
            <a:endParaRPr lang="hu-HU" altLang="hu-HU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97766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1E8241-9386-45F5-9933-F94B84726601}" type="slidenum">
              <a:rPr lang="hu-HU" altLang="hu-HU"/>
              <a:pPr/>
              <a:t>9</a:t>
            </a:fld>
            <a:endParaRPr lang="hu-HU" altLang="hu-HU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33402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75C85C-7A46-4556-A332-4FDBE3A0A388}" type="slidenum">
              <a:rPr lang="hu-HU" altLang="hu-HU"/>
              <a:pPr/>
              <a:t>10</a:t>
            </a:fld>
            <a:endParaRPr lang="hu-HU" altLang="hu-H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68916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325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325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5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5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5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5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5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5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5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6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6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6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6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6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6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5326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hu-HU" altLang="hu-HU" noProof="0" smtClean="0"/>
              <a:t>Mintacím szerkesztése</a:t>
            </a:r>
          </a:p>
        </p:txBody>
      </p:sp>
      <p:sp>
        <p:nvSpPr>
          <p:cNvPr id="5326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u-HU" altLang="hu-HU" noProof="0" smtClean="0"/>
              <a:t>Alcím mintájának szerkesztése</a:t>
            </a:r>
          </a:p>
        </p:txBody>
      </p:sp>
      <p:sp>
        <p:nvSpPr>
          <p:cNvPr id="53268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A65862E8-2252-4355-9BD2-AF27C03D105F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53269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3270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87EBB50-D880-40E3-B0A6-587E098BF77F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EC5608-E1BB-4499-94CF-29F3DE16A642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3F008-63B5-4D39-BDB9-4AA471F374C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7419427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1F7505-F69C-449E-A1F8-A42F44EC2284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A1FA1-893B-470C-85E2-FF4C3026E26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3044198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8499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499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8499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hu-HU" altLang="hu-HU" noProof="0" smtClean="0"/>
              <a:t>Alcím mintájának szerkesztése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E29E3B31-45D1-41D6-A0EC-08FA9B15C0BB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8500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D0A5B69-E73E-4405-B3BB-B158B98114D5}" type="slidenum">
              <a:rPr lang="hu-HU" altLang="hu-HU"/>
              <a:pPr/>
              <a:t>‹#›</a:t>
            </a:fld>
            <a:endParaRPr lang="hu-HU" altLang="hu-HU"/>
          </a:p>
        </p:txBody>
      </p:sp>
      <p:sp>
        <p:nvSpPr>
          <p:cNvPr id="8500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hu-HU" altLang="hu-HU" noProof="0" smtClean="0"/>
              <a:t>Mintacím szerkesztése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4A69BC-3688-46F9-88DD-214032AE0F73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7E4A4-562B-43C4-AB70-37159543C48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896560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CDBB2F-4462-4E86-87BA-58157CC797E0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4B1AC-6684-4275-A2D9-FFCA8AD2D7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8313734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B9F4B2-BA60-46DD-AE2E-871FD68B8BD6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4EA68-D72E-49E4-A154-0DCB760E040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0140227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51340-4C13-412B-917D-0B6505196D34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F98F4-4C92-4E1A-9F7F-56002C00464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3552896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C8E7B6-0C99-457E-A113-D3AA510715AF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D5019-DAA8-4A47-AD8C-08D9EDE0E09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1700507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D5CA77-5E6C-4EEE-908B-DB7ABDF04EFF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EC984-7C2C-40D6-ACE6-9202FB7A8D3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2326675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FF4D5-2F4A-43FD-B24D-1C156C46CCA2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2EC2C-B4B2-41E7-8C06-572845CC9D3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536271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8C9936-CDF9-4B89-AB4B-8D7667ECFF15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81022-FCE9-4949-99E8-D8D6EC3E056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0790695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DE9D85-1446-4437-B88D-B1C976FB4200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6B038-F90C-4D91-A855-F9D3344B22B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701156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C6CB5-34ED-4AC0-A823-8F671D0CCB1B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4B264-8189-4E06-88EF-90191C06C17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8103882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508339-0894-45E1-9381-D59BA4AEFA5F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21A8C-90FA-4EAC-B0AA-7B54F8974BD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555825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7DE746-99D7-4E2C-94DF-E32FAEF60E0E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0348D-6DED-453C-8F50-EA3EEC0EF93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2883734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3378B5-BA70-4296-B711-2840BAA55285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4F14B-CA43-489D-BDEE-E7A379224FC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3803442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029016-D6B8-40CC-9820-0D331DD5779E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F883D-E026-4700-AACC-6AA2FDFAB79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3020154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886AE1-0B94-4A4A-A68A-06817554B099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8378A-FB3F-4027-A84B-2C45B1B44A5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0327186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205580-4CA7-42E3-AF45-FC7B7244EFAA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5CFDE-B050-4E2B-AF60-906897C6260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611141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CFC932-C922-4355-9E72-8B3039451748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0D244-BA78-4981-8E5C-0E764789BBE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6219109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6B354-CCB0-4851-A696-990872F2B1BB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F00F4-551B-4CF7-B282-D9454DC54B6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486993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222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222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222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223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223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223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223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223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223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223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223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223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223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224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224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522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522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75D22CD-0BE9-402D-9DCD-741ADFF60CF9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522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hu-HU" altLang="hu-HU"/>
          </a:p>
        </p:txBody>
      </p:sp>
      <p:sp>
        <p:nvSpPr>
          <p:cNvPr id="522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90ACF7-3621-47E4-A034-A8DE50A96AB6}" type="slidenum">
              <a:rPr lang="hu-HU" altLang="hu-HU"/>
              <a:pPr/>
              <a:t>‹#›</a:t>
            </a:fld>
            <a:endParaRPr lang="hu-HU" altLang="hu-HU"/>
          </a:p>
        </p:txBody>
      </p:sp>
      <p:sp>
        <p:nvSpPr>
          <p:cNvPr id="522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8397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397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8397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01C16F29-E9A2-4878-8606-658564FD9FED}" type="datetime1">
              <a:rPr lang="hu-HU" altLang="hu-HU"/>
              <a:pPr/>
              <a:t>2015.04.30.</a:t>
            </a:fld>
            <a:endParaRPr lang="hu-HU" altLang="hu-HU"/>
          </a:p>
        </p:txBody>
      </p:sp>
      <p:sp>
        <p:nvSpPr>
          <p:cNvPr id="839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hu-HU" altLang="hu-HU"/>
          </a:p>
        </p:txBody>
      </p:sp>
      <p:sp>
        <p:nvSpPr>
          <p:cNvPr id="8397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CFCB3886-3CF4-4334-88E6-1682DEFEEF93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7772400" cy="1736725"/>
          </a:xfrm>
        </p:spPr>
        <p:txBody>
          <a:bodyPr/>
          <a:lstStyle/>
          <a:p>
            <a:r>
              <a:rPr lang="hu-HU" altLang="hu-HU"/>
              <a:t>Tanulásmódszertan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708275"/>
            <a:ext cx="6440488" cy="1778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hu-HU" altLang="hu-HU" sz="2000"/>
          </a:p>
          <a:p>
            <a:pPr>
              <a:lnSpc>
                <a:spcPct val="80000"/>
              </a:lnSpc>
            </a:pPr>
            <a:r>
              <a:rPr lang="hu-HU" altLang="hu-HU" sz="2800" i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Oroszlány Péter: Tanulásmódszertan c. könyve alapján</a:t>
            </a:r>
          </a:p>
          <a:p>
            <a:pPr>
              <a:lnSpc>
                <a:spcPct val="80000"/>
              </a:lnSpc>
            </a:pPr>
            <a:r>
              <a:rPr lang="hu-HU" altLang="hu-HU" sz="2800" i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Készítette: Csányi Ágnes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838200" indent="-838200"/>
            <a:r>
              <a:rPr lang="hu-HU" altLang="hu-HU" sz="8000">
                <a:solidFill>
                  <a:srgbClr val="FF0066"/>
                </a:solidFill>
              </a:rPr>
              <a:t>Tanulás menete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altLang="hu-HU"/>
              <a:t>Nézzük például egy 3 oldalas irodalom lecke feldolgozásának menetét!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hu-HU" altLang="hu-HU" sz="5400">
                <a:solidFill>
                  <a:srgbClr val="FF0066"/>
                </a:solidFill>
              </a:rPr>
              <a:t>1</a:t>
            </a:r>
            <a:r>
              <a:rPr lang="hu-HU" altLang="hu-HU">
                <a:solidFill>
                  <a:srgbClr val="FF0066"/>
                </a:solidFill>
              </a:rPr>
              <a:t>. Címmeditáció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229600" cy="4856162"/>
          </a:xfrm>
        </p:spPr>
        <p:txBody>
          <a:bodyPr/>
          <a:lstStyle/>
          <a:p>
            <a:pPr marL="609600" indent="-609600">
              <a:buClr>
                <a:srgbClr val="FF0066"/>
              </a:buClr>
              <a:buSzPct val="250000"/>
              <a:buFontTx/>
              <a:buNone/>
            </a:pPr>
            <a:endParaRPr lang="hu-HU" altLang="hu-HU" sz="2800"/>
          </a:p>
          <a:p>
            <a:pPr marL="609600" indent="-609600">
              <a:buClr>
                <a:srgbClr val="FF0066"/>
              </a:buClr>
              <a:buSzPct val="250000"/>
              <a:buFontTx/>
              <a:buNone/>
            </a:pPr>
            <a:r>
              <a:rPr lang="hu-HU" altLang="hu-HU" sz="2800"/>
              <a:t>1. A lecke címén 2-3 percig elmeditálunk. </a:t>
            </a:r>
          </a:p>
          <a:p>
            <a:pPr marL="609600" indent="-609600">
              <a:buClr>
                <a:srgbClr val="FF0066"/>
              </a:buClr>
              <a:buSzPct val="250000"/>
              <a:buFontTx/>
              <a:buNone/>
            </a:pPr>
            <a:r>
              <a:rPr lang="hu-HU" altLang="hu-HU" sz="2800"/>
              <a:t>- Olvastam, tanultam már róla?</a:t>
            </a:r>
          </a:p>
          <a:p>
            <a:pPr marL="609600" indent="-609600">
              <a:buClr>
                <a:srgbClr val="FF0066"/>
              </a:buClr>
              <a:buSzPct val="250000"/>
              <a:buFontTx/>
              <a:buNone/>
            </a:pPr>
            <a:r>
              <a:rPr lang="hu-HU" altLang="hu-HU" sz="2800"/>
              <a:t>- Mi jut eszembe erről a címről?</a:t>
            </a:r>
            <a:br>
              <a:rPr lang="hu-HU" altLang="hu-HU" sz="2800"/>
            </a:br>
            <a:endParaRPr lang="hu-HU" altLang="hu-HU" sz="2800"/>
          </a:p>
          <a:p>
            <a:pPr marL="609600" indent="-609600">
              <a:buClr>
                <a:srgbClr val="FF0066"/>
              </a:buClr>
              <a:buSzPct val="250000"/>
              <a:buFontTx/>
              <a:buNone/>
            </a:pPr>
            <a:r>
              <a:rPr lang="hu-HU" altLang="hu-HU" sz="2800"/>
              <a:t>2. Mi volt az előző, mi lesz a következő lecke?  Milyen nagyobb anyagrészbe tartozik ez a lecke?</a:t>
            </a:r>
          </a:p>
          <a:p>
            <a:pPr marL="609600" indent="-609600">
              <a:buClr>
                <a:srgbClr val="FF0066"/>
              </a:buClr>
              <a:buSzPct val="270000"/>
              <a:buFontTx/>
              <a:buNone/>
            </a:pPr>
            <a:r>
              <a:rPr lang="hu-HU" altLang="hu-HU" sz="2800"/>
              <a:t>3. Jegyezd meg minden könyv legfontosabb része a tartalomjegyzék!</a:t>
            </a:r>
          </a:p>
          <a:p>
            <a:pPr marL="609600" indent="-609600">
              <a:buSzPct val="270000"/>
            </a:pPr>
            <a:endParaRPr lang="hu-HU" altLang="hu-HU" sz="2800"/>
          </a:p>
        </p:txBody>
      </p:sp>
      <p:pic>
        <p:nvPicPr>
          <p:cNvPr id="70663" name="Picture 7" descr="MCj040426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60350"/>
            <a:ext cx="183832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hu-HU" altLang="hu-HU" sz="5400">
                <a:solidFill>
                  <a:srgbClr val="FF0066"/>
                </a:solidFill>
              </a:rPr>
              <a:t>2</a:t>
            </a:r>
            <a:r>
              <a:rPr lang="hu-HU" altLang="hu-HU">
                <a:solidFill>
                  <a:srgbClr val="FF0066"/>
                </a:solidFill>
              </a:rPr>
              <a:t>. Áttekintő olvasás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01838"/>
            <a:ext cx="8229600" cy="4856162"/>
          </a:xfrm>
        </p:spPr>
        <p:txBody>
          <a:bodyPr/>
          <a:lstStyle/>
          <a:p>
            <a:pPr marL="609600" indent="-609600">
              <a:buClr>
                <a:srgbClr val="FF0066"/>
              </a:buClr>
              <a:buSzPct val="250000"/>
              <a:buFontTx/>
              <a:buNone/>
            </a:pPr>
            <a:r>
              <a:rPr lang="hu-HU" altLang="hu-HU"/>
              <a:t> </a:t>
            </a:r>
            <a:r>
              <a:rPr lang="hu-HU" altLang="hu-HU" b="1"/>
              <a:t>Átfutjuk tanulás előtt az egész leckét. Minden sorból csak egy-két szót kapjon fel a szemünk. Így egy becsült képet kapunk arról, mit kell majd megtanulnunk.</a:t>
            </a:r>
            <a:endParaRPr lang="hu-HU" altLang="hu-HU" b="1">
              <a:solidFill>
                <a:srgbClr val="FFFF66"/>
              </a:solidFill>
              <a:latin typeface="Comic Sans MS" panose="030F0702030302020204" pitchFamily="66" charset="0"/>
            </a:endParaRPr>
          </a:p>
          <a:p>
            <a:pPr marL="609600" indent="-609600">
              <a:buSzPct val="270000"/>
            </a:pPr>
            <a:endParaRPr lang="hu-HU" altLang="hu-HU">
              <a:solidFill>
                <a:srgbClr val="FFFF66"/>
              </a:solidFill>
              <a:latin typeface="Comic Sans MS" panose="030F0702030302020204" pitchFamily="66" charset="0"/>
            </a:endParaRPr>
          </a:p>
        </p:txBody>
      </p:sp>
      <p:pic>
        <p:nvPicPr>
          <p:cNvPr id="68615" name="Picture 7" descr="j019809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86401" y="3306762"/>
            <a:ext cx="1390650" cy="293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hu-HU" altLang="hu-HU" sz="4800" dirty="0">
                <a:solidFill>
                  <a:srgbClr val="FF0066"/>
                </a:solidFill>
              </a:rPr>
              <a:t>3</a:t>
            </a:r>
            <a:r>
              <a:rPr lang="hu-HU" altLang="hu-HU" sz="4000" dirty="0">
                <a:solidFill>
                  <a:srgbClr val="FF0066"/>
                </a:solidFill>
              </a:rPr>
              <a:t>. Jön a memorizálás!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40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400" dirty="0"/>
              <a:t>A leckét kisebb egységekre kell bontani, és a kisebb részeket egyenként megtanulni. A megtanulandó rövidebb részszöveget </a:t>
            </a:r>
            <a:r>
              <a:rPr lang="hu-HU" altLang="hu-HU" sz="2400" b="1" dirty="0"/>
              <a:t>egyszer javasolt</a:t>
            </a:r>
            <a:r>
              <a:rPr lang="hu-HU" altLang="hu-HU" sz="2400" dirty="0"/>
              <a:t> elolvasni (</a:t>
            </a:r>
            <a:r>
              <a:rPr lang="hu-HU" altLang="hu-HU" sz="2400" dirty="0" err="1"/>
              <a:t>max</a:t>
            </a:r>
            <a:r>
              <a:rPr lang="hu-HU" altLang="hu-HU" sz="2400" dirty="0"/>
              <a:t>. 2-szer), és kezdd meg rögtön ezután a próba felmondást!</a:t>
            </a:r>
          </a:p>
          <a:p>
            <a:pPr>
              <a:lnSpc>
                <a:spcPct val="80000"/>
              </a:lnSpc>
            </a:pPr>
            <a:endParaRPr lang="hu-HU" altLang="hu-HU" sz="2400" b="1" dirty="0"/>
          </a:p>
          <a:p>
            <a:pPr>
              <a:lnSpc>
                <a:spcPct val="80000"/>
              </a:lnSpc>
            </a:pPr>
            <a:r>
              <a:rPr lang="hu-HU" altLang="hu-HU" sz="2400" b="1" dirty="0"/>
              <a:t>A próba felmondás történhet:</a:t>
            </a:r>
            <a:r>
              <a:rPr lang="hu-HU" altLang="hu-HU" sz="2400" dirty="0"/>
              <a:t> </a:t>
            </a:r>
          </a:p>
          <a:p>
            <a:pPr>
              <a:lnSpc>
                <a:spcPct val="80000"/>
              </a:lnSpc>
            </a:pPr>
            <a:endParaRPr lang="hu-HU" altLang="hu-HU" sz="2400" dirty="0"/>
          </a:p>
          <a:p>
            <a:pPr>
              <a:lnSpc>
                <a:spcPct val="80000"/>
              </a:lnSpc>
            </a:pPr>
            <a:r>
              <a:rPr lang="hu-HU" altLang="hu-HU" sz="2400" b="1" dirty="0"/>
              <a:t>    A.,</a:t>
            </a:r>
            <a:r>
              <a:rPr lang="hu-HU" altLang="hu-HU" sz="2400" dirty="0"/>
              <a:t> Magunkban némán – a leggyorsabb</a:t>
            </a:r>
          </a:p>
          <a:p>
            <a:pPr>
              <a:lnSpc>
                <a:spcPct val="80000"/>
              </a:lnSpc>
            </a:pPr>
            <a:r>
              <a:rPr lang="hu-HU" altLang="hu-HU" sz="2400" b="1" dirty="0"/>
              <a:t>    B.,</a:t>
            </a:r>
            <a:r>
              <a:rPr lang="hu-HU" altLang="hu-HU" sz="2400" dirty="0"/>
              <a:t> Hangosan – szükséges az új szavak kimondását begyakorolni legalább egyszer</a:t>
            </a:r>
          </a:p>
          <a:p>
            <a:pPr>
              <a:lnSpc>
                <a:spcPct val="80000"/>
              </a:lnSpc>
            </a:pPr>
            <a:r>
              <a:rPr lang="hu-HU" altLang="hu-HU" sz="2400" b="1" dirty="0"/>
              <a:t>    C.,</a:t>
            </a:r>
            <a:r>
              <a:rPr lang="hu-HU" altLang="hu-HU" sz="2400" dirty="0"/>
              <a:t> Írásban, jegyzeteléssel. – A legmaradandóbb tudást adja, de időben hosszabb a többinél.</a:t>
            </a:r>
          </a:p>
          <a:p>
            <a:pPr>
              <a:lnSpc>
                <a:spcPct val="80000"/>
              </a:lnSpc>
              <a:buFontTx/>
              <a:buNone/>
            </a:pPr>
            <a:endParaRPr lang="hu-HU" altLang="hu-HU" sz="2400" dirty="0"/>
          </a:p>
          <a:p>
            <a:pPr>
              <a:lnSpc>
                <a:spcPct val="80000"/>
              </a:lnSpc>
            </a:pPr>
            <a:r>
              <a:rPr lang="hu-HU" altLang="hu-HU" sz="2400" dirty="0"/>
              <a:t>Kísérletek szerint akkor leszel a legsikeresebb, ha tanulási időd </a:t>
            </a:r>
            <a:r>
              <a:rPr lang="hu-HU" altLang="hu-HU" sz="2400" dirty="0">
                <a:solidFill>
                  <a:srgbClr val="CC0000"/>
                </a:solidFill>
              </a:rPr>
              <a:t>4/5</a:t>
            </a:r>
            <a:r>
              <a:rPr lang="hu-HU" altLang="hu-HU" sz="2400" dirty="0"/>
              <a:t> részét visszamondással töltöd.</a:t>
            </a:r>
          </a:p>
          <a:p>
            <a:pPr>
              <a:lnSpc>
                <a:spcPct val="80000"/>
              </a:lnSpc>
            </a:pPr>
            <a:endParaRPr lang="hu-HU" altLang="hu-HU" sz="2400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051050"/>
            <a:ext cx="2520280" cy="151216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99392"/>
            <a:ext cx="8229600" cy="2505075"/>
          </a:xfrm>
        </p:spPr>
        <p:txBody>
          <a:bodyPr/>
          <a:lstStyle/>
          <a:p>
            <a:pPr marL="838200" indent="-838200"/>
            <a:r>
              <a:rPr lang="hu-HU" altLang="hu-HU" dirty="0" smtClean="0">
                <a:solidFill>
                  <a:srgbClr val="FF0066"/>
                </a:solidFill>
              </a:rPr>
              <a:t>Íme, ismételt dia: </a:t>
            </a:r>
            <a:br>
              <a:rPr lang="hu-HU" altLang="hu-HU" dirty="0" smtClean="0">
                <a:solidFill>
                  <a:srgbClr val="FF0066"/>
                </a:solidFill>
              </a:rPr>
            </a:br>
            <a:r>
              <a:rPr lang="hu-HU" altLang="hu-HU" dirty="0" smtClean="0">
                <a:solidFill>
                  <a:srgbClr val="FF0066"/>
                </a:solidFill>
              </a:rPr>
              <a:t>Ismétlés </a:t>
            </a:r>
            <a:r>
              <a:rPr lang="hu-HU" altLang="hu-HU" dirty="0">
                <a:solidFill>
                  <a:srgbClr val="FF0066"/>
                </a:solidFill>
              </a:rPr>
              <a:t>a tudás anyja!</a:t>
            </a:r>
          </a:p>
        </p:txBody>
      </p:sp>
      <p:pic>
        <p:nvPicPr>
          <p:cNvPr id="74755" name="Picture 3" descr="j02908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133600"/>
            <a:ext cx="2227262" cy="246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2268538" y="5229225"/>
            <a:ext cx="4841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nap X 5 perc &gt; 1 nap X 20 perc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5558"/>
            <a:ext cx="8229600" cy="1143000"/>
          </a:xfrm>
        </p:spPr>
        <p:txBody>
          <a:bodyPr/>
          <a:lstStyle/>
          <a:p>
            <a:pPr marL="838200" indent="-838200"/>
            <a:r>
              <a:rPr lang="hu-HU" altLang="hu-HU" sz="5400" dirty="0" smtClean="0">
                <a:solidFill>
                  <a:srgbClr val="FF0066"/>
                </a:solidFill>
              </a:rPr>
              <a:t>LÉNYEGKIEMELÉS</a:t>
            </a:r>
            <a:endParaRPr lang="hu-HU" altLang="hu-HU" dirty="0">
              <a:solidFill>
                <a:srgbClr val="FF0066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49102"/>
            <a:ext cx="8640960" cy="4856162"/>
          </a:xfrm>
        </p:spPr>
        <p:txBody>
          <a:bodyPr/>
          <a:lstStyle/>
          <a:p>
            <a:pPr>
              <a:buClr>
                <a:srgbClr val="FF0066"/>
              </a:buClr>
              <a:buSzPct val="250000"/>
            </a:pPr>
            <a:r>
              <a:rPr lang="hu-HU" altLang="hu-HU" dirty="0"/>
              <a:t> </a:t>
            </a:r>
            <a:r>
              <a:rPr lang="hu-HU" altLang="hu-HU" sz="2800" b="1" dirty="0" smtClean="0"/>
              <a:t>A tanulásban kulcsfontosságú a lényegkiemelés képessége. Ez nem mindenkinek megy könnyen, ezért gyakorolni </a:t>
            </a:r>
            <a:r>
              <a:rPr lang="hu-HU" altLang="hu-HU" sz="2800" b="1" dirty="0"/>
              <a:t>kell</a:t>
            </a:r>
            <a:r>
              <a:rPr lang="hu-HU" altLang="hu-HU" sz="2800" b="1" dirty="0" smtClean="0"/>
              <a:t>. </a:t>
            </a:r>
            <a:r>
              <a:rPr lang="hu-HU" altLang="hu-HU" sz="2800" b="1" dirty="0" smtClean="0">
                <a:solidFill>
                  <a:srgbClr val="FF0000"/>
                </a:solidFill>
              </a:rPr>
              <a:t>Hogyan</a:t>
            </a:r>
            <a:r>
              <a:rPr lang="hu-HU" altLang="hu-HU" sz="2800" b="1" dirty="0">
                <a:solidFill>
                  <a:srgbClr val="FF0000"/>
                </a:solidFill>
              </a:rPr>
              <a:t>?</a:t>
            </a:r>
          </a:p>
          <a:p>
            <a:pPr>
              <a:buClr>
                <a:srgbClr val="FF0066"/>
              </a:buClr>
              <a:buSzPct val="250000"/>
            </a:pPr>
            <a:r>
              <a:rPr lang="hu-HU" altLang="hu-HU" sz="2800" b="1" dirty="0"/>
              <a:t>Olvass </a:t>
            </a:r>
            <a:r>
              <a:rPr lang="hu-HU" altLang="hu-HU" sz="2800" b="1" dirty="0" smtClean="0"/>
              <a:t>el egy mesét</a:t>
            </a:r>
            <a:r>
              <a:rPr lang="hu-HU" altLang="hu-HU" sz="2800" b="1" dirty="0"/>
              <a:t>, és foglald össze </a:t>
            </a:r>
            <a:r>
              <a:rPr lang="hu-HU" altLang="hu-HU" sz="2800" b="1" dirty="0" smtClean="0"/>
              <a:t>tesódnak, vagy anyudnak a </a:t>
            </a:r>
            <a:r>
              <a:rPr lang="hu-HU" altLang="hu-HU" sz="2800" b="1" dirty="0"/>
              <a:t>lényegét. </a:t>
            </a:r>
            <a:endParaRPr lang="hu-HU" altLang="hu-HU" sz="2800" b="1" dirty="0" smtClean="0"/>
          </a:p>
          <a:p>
            <a:pPr>
              <a:buClr>
                <a:srgbClr val="FF0066"/>
              </a:buClr>
              <a:buSzPct val="250000"/>
            </a:pPr>
            <a:r>
              <a:rPr lang="hu-HU" altLang="hu-HU" sz="2800" b="1" dirty="0" smtClean="0"/>
              <a:t>Arra </a:t>
            </a:r>
            <a:r>
              <a:rPr lang="hu-HU" altLang="hu-HU" sz="2800" b="1" dirty="0"/>
              <a:t>törekedj, hogy a lehető legrövidebb legyen, </a:t>
            </a:r>
            <a:r>
              <a:rPr lang="hu-HU" altLang="hu-HU" sz="2800" b="1" dirty="0" smtClean="0"/>
              <a:t>ugyanakkor </a:t>
            </a:r>
            <a:r>
              <a:rPr lang="hu-HU" altLang="hu-HU" sz="2800" b="1" dirty="0"/>
              <a:t>minden fontos elem benne </a:t>
            </a:r>
            <a:r>
              <a:rPr lang="hu-HU" altLang="hu-HU" sz="2800" b="1" dirty="0" smtClean="0"/>
              <a:t>maradjon</a:t>
            </a:r>
            <a:r>
              <a:rPr lang="hu-HU" altLang="hu-HU" sz="2800" b="1" dirty="0"/>
              <a:t>!</a:t>
            </a:r>
          </a:p>
          <a:p>
            <a:pPr marL="609600" indent="-609600">
              <a:buSzPct val="270000"/>
            </a:pPr>
            <a:endParaRPr lang="hu-HU" altLang="hu-HU" dirty="0">
              <a:solidFill>
                <a:srgbClr val="FFFF66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7" b="9807"/>
          <a:stretch/>
        </p:blipFill>
        <p:spPr>
          <a:xfrm>
            <a:off x="2771800" y="4365104"/>
            <a:ext cx="3600400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401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-684213" y="260350"/>
            <a:ext cx="8229601" cy="1143000"/>
          </a:xfrm>
        </p:spPr>
        <p:txBody>
          <a:bodyPr/>
          <a:lstStyle/>
          <a:p>
            <a:r>
              <a:rPr lang="hu-HU" altLang="hu-HU" sz="3600"/>
              <a:t>Néhány tanács befejezésül….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1188" y="1125538"/>
            <a:ext cx="8229600" cy="4495800"/>
          </a:xfrm>
        </p:spPr>
        <p:txBody>
          <a:bodyPr/>
          <a:lstStyle/>
          <a:p>
            <a:pPr>
              <a:buClr>
                <a:srgbClr val="FF0066"/>
              </a:buClr>
              <a:buSzPct val="250000"/>
              <a:buFontTx/>
              <a:buNone/>
            </a:pPr>
            <a:endParaRPr lang="hu-HU" altLang="hu-HU" dirty="0"/>
          </a:p>
          <a:p>
            <a:pPr>
              <a:buClr>
                <a:srgbClr val="FF0066"/>
              </a:buClr>
              <a:buFont typeface="Wingdings" panose="05000000000000000000" pitchFamily="2" charset="2"/>
              <a:buChar char="v"/>
            </a:pPr>
            <a:r>
              <a:rPr lang="hu-HU" altLang="hu-HU" dirty="0"/>
              <a:t> </a:t>
            </a:r>
            <a:r>
              <a:rPr lang="hu-HU" altLang="hu-HU" sz="2400" dirty="0"/>
              <a:t>Az otthoni tanulás az órán kezdődik! Ókori </a:t>
            </a:r>
            <a:r>
              <a:rPr lang="hu-HU" altLang="hu-HU" sz="2400" dirty="0" smtClean="0"/>
              <a:t>Görögországban </a:t>
            </a:r>
            <a:r>
              <a:rPr lang="hu-HU" altLang="hu-HU" sz="2400" dirty="0"/>
              <a:t>nem volt otthoni tanulás!</a:t>
            </a:r>
          </a:p>
          <a:p>
            <a:pPr>
              <a:buClr>
                <a:srgbClr val="FF0066"/>
              </a:buClr>
              <a:buFont typeface="Wingdings" panose="05000000000000000000" pitchFamily="2" charset="2"/>
              <a:buChar char="v"/>
            </a:pPr>
            <a:r>
              <a:rPr lang="hu-HU" altLang="hu-HU" sz="2400" dirty="0"/>
              <a:t> A </a:t>
            </a:r>
            <a:r>
              <a:rPr lang="hu-HU" altLang="hu-HU" sz="2400" dirty="0">
                <a:solidFill>
                  <a:srgbClr val="FF0066"/>
                </a:solidFill>
              </a:rPr>
              <a:t>RENDSZERES</a:t>
            </a:r>
            <a:r>
              <a:rPr lang="hu-HU" altLang="hu-HU" sz="2400" dirty="0"/>
              <a:t> készülés a hatékonyság igazi kulcsa.</a:t>
            </a:r>
          </a:p>
          <a:p>
            <a:pPr>
              <a:buClr>
                <a:srgbClr val="FF0066"/>
              </a:buClr>
              <a:buFont typeface="Wingdings" panose="05000000000000000000" pitchFamily="2" charset="2"/>
              <a:buChar char="v"/>
            </a:pPr>
            <a:r>
              <a:rPr lang="hu-HU" altLang="hu-HU" sz="2400" dirty="0"/>
              <a:t>Aki bírja, a legjobb az aznapi órák anyagát még délután megtanulni, mert még friss, a holnapi leckét pedig átismételni! !</a:t>
            </a:r>
          </a:p>
          <a:p>
            <a:pPr>
              <a:buClr>
                <a:srgbClr val="FF0066"/>
              </a:buClr>
              <a:buFont typeface="Wingdings" panose="05000000000000000000" pitchFamily="2" charset="2"/>
              <a:buChar char="v"/>
            </a:pPr>
            <a:r>
              <a:rPr lang="hu-HU" altLang="hu-HU" sz="2400" dirty="0"/>
              <a:t>REGGEL vagy ESTE tanuljak?? Délután, vagy este, de nem túl fáradtan érdemes az új anyagot elsajátítani, mert utána alszol, és rögzül a megtanult anyag. Reggel legfeljebb csak ismételj! </a:t>
            </a:r>
          </a:p>
          <a:p>
            <a:pPr>
              <a:buClr>
                <a:srgbClr val="FF0066"/>
              </a:buClr>
              <a:buFont typeface="Wingdings" panose="05000000000000000000" pitchFamily="2" charset="2"/>
              <a:buChar char="v"/>
            </a:pPr>
            <a:r>
              <a:rPr lang="hu-HU" altLang="hu-HU" sz="2400" dirty="0"/>
              <a:t>A zenehallgatás megosztja  a figyelmet, ha tanulsz csak az anyagra figyelj! Ne tévézz, ne egyél pizzát, ne </a:t>
            </a:r>
            <a:r>
              <a:rPr lang="hu-HU" altLang="hu-HU" sz="2400" dirty="0" err="1"/>
              <a:t>msn-ezz</a:t>
            </a:r>
            <a:r>
              <a:rPr lang="hu-HU" altLang="hu-HU" sz="2400" dirty="0"/>
              <a:t>, </a:t>
            </a:r>
            <a:r>
              <a:rPr lang="hu-HU" altLang="hu-HU" sz="2400" dirty="0" err="1"/>
              <a:t>stb</a:t>
            </a:r>
            <a:r>
              <a:rPr lang="hu-HU" altLang="hu-HU" sz="2400" dirty="0"/>
              <a:t>…</a:t>
            </a:r>
          </a:p>
          <a:p>
            <a:pPr>
              <a:buClr>
                <a:srgbClr val="FF0066"/>
              </a:buClr>
              <a:buFont typeface="Wingdings" panose="05000000000000000000" pitchFamily="2" charset="2"/>
              <a:buChar char="v"/>
            </a:pPr>
            <a:endParaRPr lang="hu-HU" altLang="hu-HU" sz="2400" dirty="0"/>
          </a:p>
        </p:txBody>
      </p:sp>
      <p:pic>
        <p:nvPicPr>
          <p:cNvPr id="11271" name="Picture 7" descr="MCj023398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4664"/>
            <a:ext cx="2553122" cy="163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276475"/>
            <a:ext cx="8229600" cy="2505075"/>
          </a:xfrm>
        </p:spPr>
        <p:txBody>
          <a:bodyPr/>
          <a:lstStyle/>
          <a:p>
            <a:pPr marL="838200" indent="-838200"/>
            <a:r>
              <a:rPr lang="hu-HU" altLang="hu-HU">
                <a:solidFill>
                  <a:srgbClr val="FF0066"/>
                </a:solidFill>
              </a:rPr>
              <a:t>Sikeres és élvezetes tanulást!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>
                <a:solidFill>
                  <a:srgbClr val="FF0066"/>
                </a:solidFill>
              </a:rPr>
              <a:t>Fő céljaink</a:t>
            </a:r>
            <a:r>
              <a:rPr lang="hu-HU" altLang="hu-HU"/>
              <a:t> 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4032250" cy="5216525"/>
          </a:xfrm>
        </p:spPr>
        <p:txBody>
          <a:bodyPr/>
          <a:lstStyle/>
          <a:p>
            <a:pPr marL="609600" indent="-609600">
              <a:buClr>
                <a:srgbClr val="FF0066"/>
              </a:buClr>
              <a:buFontTx/>
              <a:buAutoNum type="arabicPeriod"/>
            </a:pPr>
            <a:r>
              <a:rPr lang="hu-HU" altLang="hu-HU"/>
              <a:t>Tanulásra alkalmas állapot kialakítása.</a:t>
            </a:r>
          </a:p>
          <a:p>
            <a:pPr marL="609600" indent="-609600">
              <a:buClr>
                <a:srgbClr val="FF0066"/>
              </a:buClr>
              <a:buFontTx/>
              <a:buAutoNum type="arabicPeriod"/>
            </a:pPr>
            <a:r>
              <a:rPr lang="hu-HU" altLang="hu-HU"/>
              <a:t>Tanulási módszerek megismerése.</a:t>
            </a:r>
          </a:p>
          <a:p>
            <a:pPr marL="609600" indent="-609600">
              <a:buClr>
                <a:srgbClr val="FF0066"/>
              </a:buClr>
              <a:buFontTx/>
              <a:buAutoNum type="arabicPeriod"/>
            </a:pPr>
            <a:r>
              <a:rPr lang="hu-HU" altLang="hu-HU"/>
              <a:t>Fentiek helyzetünkhöz, típusunkhoz való igazítása.</a:t>
            </a:r>
          </a:p>
        </p:txBody>
      </p:sp>
      <p:pic>
        <p:nvPicPr>
          <p:cNvPr id="5128" name="Picture 8" descr="j025015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565400"/>
            <a:ext cx="241935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Külső feltételek 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hu-HU" altLang="hu-HU"/>
              <a:t>Tarts rendet magad körül!</a:t>
            </a:r>
          </a:p>
          <a:p>
            <a:pPr marL="609600" indent="-609600">
              <a:buFontTx/>
              <a:buAutoNum type="arabicPeriod"/>
            </a:pPr>
            <a:r>
              <a:rPr lang="hu-HU" altLang="hu-HU"/>
              <a:t>Pihenten – frissen fogj munkához!</a:t>
            </a:r>
          </a:p>
          <a:p>
            <a:pPr marL="609600" indent="-609600">
              <a:buFontTx/>
              <a:buAutoNum type="arabicPeriod"/>
            </a:pPr>
            <a:r>
              <a:rPr lang="hu-HU" altLang="hu-HU"/>
              <a:t>Több oxigént! Az agy tápláléka a friss levegő, és a jó minőségű cukor, például gyümölcs. Szellőztess gyakran!</a:t>
            </a:r>
          </a:p>
          <a:p>
            <a:pPr marL="609600" indent="-609600">
              <a:buFontTx/>
              <a:buAutoNum type="arabicPeriod"/>
            </a:pPr>
            <a:r>
              <a:rPr lang="hu-HU" altLang="hu-HU"/>
              <a:t>Lehetőleg ülő testhelyzetet vegyél fel tanulás közben. Fekve sose tanulj, mert el fogsz aludni!</a:t>
            </a:r>
          </a:p>
        </p:txBody>
      </p:sp>
      <p:pic>
        <p:nvPicPr>
          <p:cNvPr id="7186" name="Picture 18" descr="j023299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333375"/>
            <a:ext cx="2116138" cy="174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0" name="Picture 22" descr="j022988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5013325"/>
            <a:ext cx="1819275" cy="141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hu-HU" altLang="hu-HU"/>
              <a:t>Külső feltételek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18487" cy="504348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5"/>
            </a:pPr>
            <a:r>
              <a:rPr lang="hu-HU" altLang="hu-HU"/>
              <a:t>Ne légy éhes, de túl jóllakott sem tanulás közben!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5"/>
            </a:pPr>
            <a:r>
              <a:rPr lang="hu-HU" altLang="hu-HU"/>
              <a:t>Elegendő fény vegyen körül, lehetőleg természetes fény.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5"/>
            </a:pPr>
            <a:r>
              <a:rPr lang="hu-HU" altLang="hu-HU"/>
              <a:t>Tervezd meg mi vár rád, ( Óh, jaj…) például a tantárgyak sorrendjét. 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5"/>
            </a:pPr>
            <a:r>
              <a:rPr lang="hu-HU" altLang="hu-HU"/>
              <a:t>Amivel kész vagy pakold el, csoda jó érzés meglátod.</a:t>
            </a:r>
          </a:p>
        </p:txBody>
      </p:sp>
      <p:pic>
        <p:nvPicPr>
          <p:cNvPr id="57350" name="Picture 6" descr="j019922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089151"/>
            <a:ext cx="1731963" cy="135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52" name="Picture 8" descr="j007875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852988"/>
            <a:ext cx="2303463" cy="200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53" name="Picture 9" descr="j021769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594" y="133120"/>
            <a:ext cx="1747838" cy="169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hu-HU" altLang="hu-HU"/>
              <a:t>Külső feltételek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472113"/>
          </a:xfrm>
        </p:spPr>
        <p:txBody>
          <a:bodyPr/>
          <a:lstStyle/>
          <a:p>
            <a:pPr marL="609600" indent="-609600">
              <a:buFontTx/>
              <a:buAutoNum type="arabicPeriod" startAt="9"/>
            </a:pPr>
            <a:r>
              <a:rPr lang="hu-HU" altLang="hu-HU" sz="2800" dirty="0"/>
              <a:t>Tarts szüneteket! 60 perc munka után a legideálisabb 15 perc pihenő . Pihenőben tested, szemed, fejed frissüljön!</a:t>
            </a:r>
          </a:p>
          <a:p>
            <a:pPr marL="609600" indent="-609600">
              <a:buFontTx/>
              <a:buAutoNum type="arabicPeriod" startAt="9"/>
            </a:pPr>
            <a:endParaRPr lang="hu-HU" altLang="hu-HU" sz="2800" dirty="0"/>
          </a:p>
          <a:p>
            <a:pPr marL="609600" indent="-609600">
              <a:buFontTx/>
              <a:buAutoNum type="arabicPeriod" startAt="9"/>
            </a:pPr>
            <a:r>
              <a:rPr lang="hu-HU" altLang="hu-HU" sz="2800" dirty="0"/>
              <a:t>A többször, rövidebb ideig való tanulás sokkal eredményesebb, mint egyszer a hosszú gyötrődés. </a:t>
            </a:r>
            <a:r>
              <a:rPr lang="hu-HU" altLang="hu-HU" sz="2800" dirty="0">
                <a:solidFill>
                  <a:srgbClr val="FF0066"/>
                </a:solidFill>
              </a:rPr>
              <a:t>3 nap X 5 perc &gt; 1 nap X 20 perc</a:t>
            </a:r>
          </a:p>
          <a:p>
            <a:pPr marL="609600" indent="-609600">
              <a:buFontTx/>
              <a:buAutoNum type="arabicPeriod" startAt="9"/>
            </a:pPr>
            <a:endParaRPr lang="hu-HU" altLang="hu-HU" sz="2800" dirty="0">
              <a:solidFill>
                <a:srgbClr val="FF0066"/>
              </a:solidFill>
            </a:endParaRPr>
          </a:p>
          <a:p>
            <a:pPr marL="609600" indent="-609600">
              <a:buFontTx/>
              <a:buAutoNum type="arabicPeriod" startAt="9"/>
            </a:pPr>
            <a:r>
              <a:rPr lang="hu-HU" altLang="hu-HU" sz="2800" dirty="0"/>
              <a:t>Ami nem megy, ne erőltessük. A tananyag érik a fejünkben, de csak ha előtte foglalkoztunk vele!</a:t>
            </a:r>
          </a:p>
          <a:p>
            <a:pPr marL="609600" indent="-609600">
              <a:buFontTx/>
              <a:buAutoNum type="arabicPeriod" startAt="9"/>
            </a:pPr>
            <a:endParaRPr lang="hu-HU" altLang="hu-HU" sz="2800" dirty="0"/>
          </a:p>
          <a:p>
            <a:pPr marL="609600" indent="-609600">
              <a:buFontTx/>
              <a:buAutoNum type="arabicPeriod" startAt="9"/>
            </a:pPr>
            <a:r>
              <a:rPr lang="hu-HU" altLang="hu-HU" sz="2800" dirty="0"/>
              <a:t>Kérj segítséget ha szükséges!</a:t>
            </a:r>
          </a:p>
        </p:txBody>
      </p:sp>
      <p:pic>
        <p:nvPicPr>
          <p:cNvPr id="59397" name="Picture 5" descr="j02297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75631"/>
            <a:ext cx="1851025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Pihenten is, frissen is, de hogy?! </a:t>
            </a:r>
          </a:p>
        </p:txBody>
      </p:sp>
      <p:pic>
        <p:nvPicPr>
          <p:cNvPr id="8198" name="Picture 6" descr="j029346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9475" y="1484313"/>
            <a:ext cx="2603500" cy="4429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57200" y="1600200"/>
            <a:ext cx="4038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endParaRPr lang="hu-HU" altLang="hu-HU" b="1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46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b="1">
                <a:effectLst>
                  <a:outerShdw blurRad="38100" dist="38100" dir="2700000" algn="tl">
                    <a:srgbClr val="FFFFFF"/>
                  </a:outerShdw>
                </a:effectLst>
              </a:rPr>
              <a:t>Feküdj le időben aludni!</a:t>
            </a:r>
          </a:p>
          <a:p>
            <a:pPr>
              <a:lnSpc>
                <a:spcPct val="80000"/>
              </a:lnSpc>
            </a:pPr>
            <a:endParaRPr lang="hu-HU" altLang="hu-HU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hu-HU" altLang="hu-HU" b="1">
                <a:effectLst>
                  <a:outerShdw blurRad="38100" dist="38100" dir="2700000" algn="tl">
                    <a:srgbClr val="FFFFFF"/>
                  </a:outerShdw>
                </a:effectLst>
              </a:rPr>
              <a:t>Fuss, gyalogolj, biciklizz friss levegőn. Kísérletekkel igazolták, hogy aki hetente 3-szor 1 órát izzasztja magát valami testedzéssel:    </a:t>
            </a:r>
            <a:r>
              <a:rPr lang="hu-HU" altLang="hu-HU" sz="3600" b="1">
                <a:solidFill>
                  <a:srgbClr val="CC0000"/>
                </a:solidFill>
              </a:rPr>
              <a:t>60 %-al</a:t>
            </a:r>
            <a:r>
              <a:rPr lang="hu-HU" altLang="hu-HU" b="1">
                <a:effectLst>
                  <a:outerShdw blurRad="38100" dist="38100" dir="2700000" algn="tl">
                    <a:srgbClr val="FFFFFF"/>
                  </a:outerShdw>
                </a:effectLst>
              </a:rPr>
              <a:t> többet tud teljesíteni a tanulásban! </a:t>
            </a:r>
          </a:p>
          <a:p>
            <a:pPr>
              <a:lnSpc>
                <a:spcPct val="80000"/>
              </a:lnSpc>
            </a:pPr>
            <a:endParaRPr lang="hu-HU" altLang="hu-HU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hu-HU" altLang="hu-HU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hu-HU" altLang="hu-HU" b="1">
                <a:effectLst>
                  <a:outerShdw blurRad="38100" dist="38100" dir="2700000" algn="tl">
                    <a:srgbClr val="FFFFFF"/>
                  </a:outerShdw>
                </a:effectLst>
              </a:rPr>
              <a:t>Hidegvíz a tus alatt (elég egy perc). Természetes értorna, mely segít az agy, test  felfrissülésében.</a:t>
            </a:r>
          </a:p>
          <a:p>
            <a:pPr>
              <a:lnSpc>
                <a:spcPct val="80000"/>
              </a:lnSpc>
            </a:pPr>
            <a:endParaRPr lang="hu-HU" altLang="hu-HU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hu-HU" altLang="hu-HU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65540" name="Picture 4" descr="j028087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88913"/>
            <a:ext cx="2351087" cy="147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5" name="Picture 9" descr="j028110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213100"/>
            <a:ext cx="2159000" cy="141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Belső feltételek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060575"/>
            <a:ext cx="8229600" cy="4495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hu-HU" altLang="hu-HU" sz="4800" dirty="0">
                <a:latin typeface="Franklin Gothic Demi" panose="020B0703020102020204" pitchFamily="34" charset="0"/>
              </a:rPr>
              <a:t>Koncentrálj !</a:t>
            </a:r>
          </a:p>
          <a:p>
            <a:pPr marL="609600" indent="-609600">
              <a:buFontTx/>
              <a:buAutoNum type="arabicPeriod"/>
            </a:pPr>
            <a:r>
              <a:rPr lang="hu-HU" altLang="hu-HU" dirty="0">
                <a:latin typeface="Franklin Gothic Demi" panose="020B0703020102020204" pitchFamily="34" charset="0"/>
              </a:rPr>
              <a:t>Emeld ki a lényeget</a:t>
            </a:r>
            <a:r>
              <a:rPr lang="hu-HU" altLang="hu-HU" dirty="0" smtClean="0">
                <a:latin typeface="Franklin Gothic Demi" panose="020B0703020102020204" pitchFamily="34" charset="0"/>
              </a:rPr>
              <a:t>! (Ebben segítséget találsz egy későbbi dián!)</a:t>
            </a:r>
            <a:endParaRPr lang="hu-HU" altLang="hu-HU" dirty="0">
              <a:latin typeface="Franklin Gothic Demi" panose="020B0703020102020204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hu-HU" altLang="hu-HU" dirty="0">
                <a:latin typeface="Franklin Gothic Demi" panose="020B0703020102020204" pitchFamily="34" charset="0"/>
              </a:rPr>
              <a:t>Ha elfáradtál, rázd fel magad. Aerobic, gimnasztika.</a:t>
            </a:r>
          </a:p>
          <a:p>
            <a:pPr marL="609600" indent="-609600">
              <a:buFontTx/>
              <a:buAutoNum type="arabicPeriod"/>
            </a:pPr>
            <a:endParaRPr lang="hu-HU" altLang="hu-HU" dirty="0">
              <a:latin typeface="Franklin Gothic Demi" panose="020B0703020102020204" pitchFamily="34" charset="0"/>
            </a:endParaRPr>
          </a:p>
          <a:p>
            <a:pPr marL="609600" indent="-609600">
              <a:buFontTx/>
              <a:buAutoNum type="arabicPeriod"/>
            </a:pPr>
            <a:endParaRPr lang="hu-HU" altLang="hu-HU" dirty="0"/>
          </a:p>
          <a:p>
            <a:pPr marL="609600" indent="-609600">
              <a:buFontTx/>
              <a:buAutoNum type="arabicPeriod"/>
            </a:pPr>
            <a:endParaRPr lang="hu-HU" altLang="hu-HU" dirty="0"/>
          </a:p>
          <a:p>
            <a:pPr marL="609600" indent="-609600">
              <a:buFontTx/>
              <a:buAutoNum type="arabicPeriod"/>
            </a:pPr>
            <a:endParaRPr lang="hu-HU" altLang="hu-HU" dirty="0"/>
          </a:p>
          <a:p>
            <a:pPr marL="609600" indent="-609600">
              <a:buFontTx/>
              <a:buAutoNum type="arabicPeriod"/>
            </a:pPr>
            <a:endParaRPr lang="hu-HU" altLang="hu-HU" dirty="0"/>
          </a:p>
        </p:txBody>
      </p:sp>
      <p:pic>
        <p:nvPicPr>
          <p:cNvPr id="55300" name="Picture 4" descr="j02865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616" y="908720"/>
            <a:ext cx="1549400" cy="181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01" name="Picture 5" descr="j028665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509120"/>
            <a:ext cx="1423987" cy="186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713"/>
            <a:ext cx="8229600" cy="1143000"/>
          </a:xfrm>
        </p:spPr>
        <p:txBody>
          <a:bodyPr/>
          <a:lstStyle/>
          <a:p>
            <a:r>
              <a:rPr lang="hu-HU" altLang="hu-HU"/>
              <a:t>Belső feltételek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05038"/>
            <a:ext cx="8229600" cy="4495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 startAt="4"/>
            </a:pPr>
            <a:r>
              <a:rPr lang="hu-HU" altLang="hu-HU" sz="2600"/>
              <a:t>Testi – lelki egyensúlyra törekedj!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4"/>
            </a:pPr>
            <a:endParaRPr lang="hu-HU" altLang="hu-HU" sz="2600"/>
          </a:p>
          <a:p>
            <a:pPr marL="609600" indent="-609600">
              <a:lnSpc>
                <a:spcPct val="80000"/>
              </a:lnSpc>
              <a:buFontTx/>
              <a:buAutoNum type="arabicPeriod" startAt="4"/>
            </a:pPr>
            <a:r>
              <a:rPr lang="hu-HU" altLang="hu-HU" sz="2600"/>
              <a:t>Ha feszült vagy tanulj meg lazítani! Relaxálj. Hallgass zenét! De ne tanulás közben, csak pihenésképp!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4"/>
            </a:pPr>
            <a:endParaRPr lang="hu-HU" altLang="hu-HU" sz="2600"/>
          </a:p>
          <a:p>
            <a:pPr marL="609600" indent="-609600">
              <a:lnSpc>
                <a:spcPct val="80000"/>
              </a:lnSpc>
              <a:buFontTx/>
              <a:buAutoNum type="arabicPeriod" startAt="4"/>
            </a:pPr>
            <a:r>
              <a:rPr lang="hu-HU" altLang="hu-HU" sz="2600"/>
              <a:t>Bízz Istenben, bízz magadban! Az elérendő célodra összpontosíts, ne a félelmeidre!!!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4"/>
            </a:pPr>
            <a:endParaRPr lang="hu-HU" altLang="hu-HU" sz="2600"/>
          </a:p>
          <a:p>
            <a:pPr marL="609600" indent="-609600">
              <a:lnSpc>
                <a:spcPct val="80000"/>
              </a:lnSpc>
              <a:buFontTx/>
              <a:buAutoNum type="arabicPeriod" startAt="4"/>
            </a:pPr>
            <a:endParaRPr lang="hu-HU" altLang="hu-HU" sz="1200"/>
          </a:p>
          <a:p>
            <a:pPr marL="609600" indent="-609600">
              <a:lnSpc>
                <a:spcPct val="80000"/>
              </a:lnSpc>
              <a:buFontTx/>
              <a:buAutoNum type="arabicPeriod" startAt="4"/>
            </a:pPr>
            <a:endParaRPr lang="hu-HU" altLang="hu-HU" sz="1200"/>
          </a:p>
          <a:p>
            <a:pPr marL="609600" indent="-609600">
              <a:lnSpc>
                <a:spcPct val="80000"/>
              </a:lnSpc>
              <a:buFontTx/>
              <a:buAutoNum type="arabicPeriod" startAt="4"/>
            </a:pPr>
            <a:endParaRPr lang="hu-HU" altLang="hu-HU" sz="120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200"/>
              <a:t> </a:t>
            </a:r>
          </a:p>
        </p:txBody>
      </p:sp>
      <p:pic>
        <p:nvPicPr>
          <p:cNvPr id="78852" name="Picture 4" descr="j02865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620713"/>
            <a:ext cx="1549400" cy="181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3" name="Picture 5" descr="j028665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995863"/>
            <a:ext cx="1423987" cy="186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apatszellem">
  <a:themeElements>
    <a:clrScheme name="Csapatszellem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Csapatszelle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sapatszellem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apatszellem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apatszellem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apatszellem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apatszellem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apatszellem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apatszellem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apatszellem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apatszellem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yílás">
  <a:themeElements>
    <a:clrScheme name="Nyílás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Nyílá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Nyílás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ílás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ílás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ílás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ílás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ílás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ílás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ílás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ílás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sapatszellem 2">
    <a:dk1>
      <a:srgbClr val="0000A6"/>
    </a:dk1>
    <a:lt1>
      <a:srgbClr val="FFFFFF"/>
    </a:lt1>
    <a:dk2>
      <a:srgbClr val="000099"/>
    </a:dk2>
    <a:lt2>
      <a:srgbClr val="CCFFFF"/>
    </a:lt2>
    <a:accent1>
      <a:srgbClr val="00CCFF"/>
    </a:accent1>
    <a:accent2>
      <a:srgbClr val="FFE701"/>
    </a:accent2>
    <a:accent3>
      <a:srgbClr val="AAAACA"/>
    </a:accent3>
    <a:accent4>
      <a:srgbClr val="DADADA"/>
    </a:accent4>
    <a:accent5>
      <a:srgbClr val="AAE2FF"/>
    </a:accent5>
    <a:accent6>
      <a:srgbClr val="E7D101"/>
    </a:accent6>
    <a:hlink>
      <a:srgbClr val="FFCC66"/>
    </a:hlink>
    <a:folHlink>
      <a:srgbClr val="00CA00"/>
    </a:folHlink>
  </a:clrScheme>
</a:themeOverride>
</file>

<file path=ppt/theme/themeOverride2.xml><?xml version="1.0" encoding="utf-8"?>
<a:themeOverride xmlns:a="http://schemas.openxmlformats.org/drawingml/2006/main">
  <a:clrScheme name="Csapatszellem 2">
    <a:dk1>
      <a:srgbClr val="0000A6"/>
    </a:dk1>
    <a:lt1>
      <a:srgbClr val="FFFFFF"/>
    </a:lt1>
    <a:dk2>
      <a:srgbClr val="000099"/>
    </a:dk2>
    <a:lt2>
      <a:srgbClr val="CCFFFF"/>
    </a:lt2>
    <a:accent1>
      <a:srgbClr val="00CCFF"/>
    </a:accent1>
    <a:accent2>
      <a:srgbClr val="FFE701"/>
    </a:accent2>
    <a:accent3>
      <a:srgbClr val="AAAACA"/>
    </a:accent3>
    <a:accent4>
      <a:srgbClr val="DADADA"/>
    </a:accent4>
    <a:accent5>
      <a:srgbClr val="AAE2FF"/>
    </a:accent5>
    <a:accent6>
      <a:srgbClr val="E7D101"/>
    </a:accent6>
    <a:hlink>
      <a:srgbClr val="FFCC66"/>
    </a:hlink>
    <a:folHlink>
      <a:srgbClr val="00CA00"/>
    </a:folHlink>
  </a:clrScheme>
</a:themeOverride>
</file>

<file path=ppt/theme/themeOverride3.xml><?xml version="1.0" encoding="utf-8"?>
<a:themeOverride xmlns:a="http://schemas.openxmlformats.org/drawingml/2006/main">
  <a:clrScheme name="Csapatszellem 2">
    <a:dk1>
      <a:srgbClr val="0000A6"/>
    </a:dk1>
    <a:lt1>
      <a:srgbClr val="FFFFFF"/>
    </a:lt1>
    <a:dk2>
      <a:srgbClr val="000099"/>
    </a:dk2>
    <a:lt2>
      <a:srgbClr val="CCFFFF"/>
    </a:lt2>
    <a:accent1>
      <a:srgbClr val="00CCFF"/>
    </a:accent1>
    <a:accent2>
      <a:srgbClr val="FFE701"/>
    </a:accent2>
    <a:accent3>
      <a:srgbClr val="AAAACA"/>
    </a:accent3>
    <a:accent4>
      <a:srgbClr val="DADADA"/>
    </a:accent4>
    <a:accent5>
      <a:srgbClr val="AAE2FF"/>
    </a:accent5>
    <a:accent6>
      <a:srgbClr val="E7D101"/>
    </a:accent6>
    <a:hlink>
      <a:srgbClr val="FFCC66"/>
    </a:hlink>
    <a:folHlink>
      <a:srgbClr val="00CA00"/>
    </a:folHlink>
  </a:clrScheme>
</a:themeOverride>
</file>

<file path=ppt/theme/themeOverride4.xml><?xml version="1.0" encoding="utf-8"?>
<a:themeOverride xmlns:a="http://schemas.openxmlformats.org/drawingml/2006/main">
  <a:clrScheme name="Csapatszellem 3">
    <a:dk1>
      <a:srgbClr val="000000"/>
    </a:dk1>
    <a:lt1>
      <a:srgbClr val="E0EBF6"/>
    </a:lt1>
    <a:dk2>
      <a:srgbClr val="77A4AF"/>
    </a:dk2>
    <a:lt2>
      <a:srgbClr val="F3F7FB"/>
    </a:lt2>
    <a:accent1>
      <a:srgbClr val="B9C4D7"/>
    </a:accent1>
    <a:accent2>
      <a:srgbClr val="B1A1C5"/>
    </a:accent2>
    <a:accent3>
      <a:srgbClr val="EDF3FA"/>
    </a:accent3>
    <a:accent4>
      <a:srgbClr val="000000"/>
    </a:accent4>
    <a:accent5>
      <a:srgbClr val="D9DEE8"/>
    </a:accent5>
    <a:accent6>
      <a:srgbClr val="A091B2"/>
    </a:accent6>
    <a:hlink>
      <a:srgbClr val="3F2FB5"/>
    </a:hlink>
    <a:folHlink>
      <a:srgbClr val="318944"/>
    </a:folHlink>
  </a:clrScheme>
</a:themeOverride>
</file>

<file path=ppt/theme/themeOverride5.xml><?xml version="1.0" encoding="utf-8"?>
<a:themeOverride xmlns:a="http://schemas.openxmlformats.org/drawingml/2006/main">
  <a:clrScheme name="Csapatszellem 3">
    <a:dk1>
      <a:srgbClr val="000000"/>
    </a:dk1>
    <a:lt1>
      <a:srgbClr val="E0EBF6"/>
    </a:lt1>
    <a:dk2>
      <a:srgbClr val="77A4AF"/>
    </a:dk2>
    <a:lt2>
      <a:srgbClr val="F3F7FB"/>
    </a:lt2>
    <a:accent1>
      <a:srgbClr val="B9C4D7"/>
    </a:accent1>
    <a:accent2>
      <a:srgbClr val="B1A1C5"/>
    </a:accent2>
    <a:accent3>
      <a:srgbClr val="EDF3FA"/>
    </a:accent3>
    <a:accent4>
      <a:srgbClr val="000000"/>
    </a:accent4>
    <a:accent5>
      <a:srgbClr val="D9DEE8"/>
    </a:accent5>
    <a:accent6>
      <a:srgbClr val="A091B2"/>
    </a:accent6>
    <a:hlink>
      <a:srgbClr val="3F2FB5"/>
    </a:hlink>
    <a:folHlink>
      <a:srgbClr val="318944"/>
    </a:folHlink>
  </a:clrScheme>
</a:themeOverride>
</file>

<file path=ppt/theme/themeOverride6.xml><?xml version="1.0" encoding="utf-8"?>
<a:themeOverride xmlns:a="http://schemas.openxmlformats.org/drawingml/2006/main">
  <a:clrScheme name="Csapatszellem 9">
    <a:dk1>
      <a:srgbClr val="8A0000"/>
    </a:dk1>
    <a:lt1>
      <a:srgbClr val="FFFFFF"/>
    </a:lt1>
    <a:dk2>
      <a:srgbClr val="800000"/>
    </a:dk2>
    <a:lt2>
      <a:srgbClr val="FFFFCC"/>
    </a:lt2>
    <a:accent1>
      <a:srgbClr val="FF5831"/>
    </a:accent1>
    <a:accent2>
      <a:srgbClr val="C5543D"/>
    </a:accent2>
    <a:accent3>
      <a:srgbClr val="C0AAAA"/>
    </a:accent3>
    <a:accent4>
      <a:srgbClr val="DADADA"/>
    </a:accent4>
    <a:accent5>
      <a:srgbClr val="FFB4AD"/>
    </a:accent5>
    <a:accent6>
      <a:srgbClr val="B24B36"/>
    </a:accent6>
    <a:hlink>
      <a:srgbClr val="FFFFCC"/>
    </a:hlink>
    <a:folHlink>
      <a:srgbClr val="FF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420</TotalTime>
  <Words>719</Words>
  <Application>Microsoft Office PowerPoint</Application>
  <PresentationFormat>Diavetítés a képernyőre (4:3 oldalarány)</PresentationFormat>
  <Paragraphs>102</Paragraphs>
  <Slides>17</Slides>
  <Notes>16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17</vt:i4>
      </vt:variant>
    </vt:vector>
  </HeadingPairs>
  <TitlesOfParts>
    <vt:vector size="27" baseType="lpstr">
      <vt:lpstr>Arial</vt:lpstr>
      <vt:lpstr>Comic Sans MS</vt:lpstr>
      <vt:lpstr>Franklin Gothic Demi</vt:lpstr>
      <vt:lpstr>Garamond</vt:lpstr>
      <vt:lpstr>Tahoma</vt:lpstr>
      <vt:lpstr>Times New Roman</vt:lpstr>
      <vt:lpstr>Verdana</vt:lpstr>
      <vt:lpstr>Wingdings</vt:lpstr>
      <vt:lpstr>Csapatszellem</vt:lpstr>
      <vt:lpstr>Nyílás</vt:lpstr>
      <vt:lpstr>Tanulásmódszertan</vt:lpstr>
      <vt:lpstr>Fő céljaink </vt:lpstr>
      <vt:lpstr>Külső feltételek </vt:lpstr>
      <vt:lpstr>Külső feltételek </vt:lpstr>
      <vt:lpstr>Külső feltételek </vt:lpstr>
      <vt:lpstr>Pihenten is, frissen is, de hogy?! </vt:lpstr>
      <vt:lpstr>PowerPoint bemutató</vt:lpstr>
      <vt:lpstr>Belső feltételek </vt:lpstr>
      <vt:lpstr>Belső feltételek </vt:lpstr>
      <vt:lpstr>Tanulás menete</vt:lpstr>
      <vt:lpstr>1. Címmeditáció</vt:lpstr>
      <vt:lpstr>2. Áttekintő olvasás</vt:lpstr>
      <vt:lpstr>3. Jön a memorizálás!</vt:lpstr>
      <vt:lpstr>Íme, ismételt dia:  Ismétlés a tudás anyja!</vt:lpstr>
      <vt:lpstr>LÉNYEGKIEMELÉS</vt:lpstr>
      <vt:lpstr>Néhány tanács befejezésül….</vt:lpstr>
      <vt:lpstr>Sikeres és élvezetes tanulást!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Csányi Ágnes</dc:creator>
  <cp:lastModifiedBy>Péter Párta</cp:lastModifiedBy>
  <cp:revision>22</cp:revision>
  <cp:lastPrinted>1601-01-01T00:00:00Z</cp:lastPrinted>
  <dcterms:created xsi:type="dcterms:W3CDTF">1601-01-01T00:00:00Z</dcterms:created>
  <dcterms:modified xsi:type="dcterms:W3CDTF">2015-04-30T11:11:48Z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1038</vt:i4>
  </property>
</Properties>
</file>