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embeddedFontLst>
    <p:embeddedFont>
      <p:font typeface="Bookman Old Style" panose="02050604050505020204" pitchFamily="18" charset="0"/>
      <p:regular r:id="rId6"/>
      <p:bold r:id="rId7"/>
      <p:italic r:id="rId8"/>
      <p:boldItalic r:id="rId9"/>
    </p:embeddedFont>
    <p:embeddedFont>
      <p:font typeface="Impact" panose="020B0806030902050204" pitchFamily="34" charset="0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bin" panose="020B0604020202020204" charset="-18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11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ímdia" type="title">
  <p:cSld name="TITLE">
    <p:bg>
      <p:bgPr>
        <a:solidFill>
          <a:schemeClr val="accen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 title="scalloped circle"/>
          <p:cNvSpPr/>
          <p:nvPr/>
        </p:nvSpPr>
        <p:spPr>
          <a:xfrm>
            <a:off x="3557016" y="630936"/>
            <a:ext cx="5235575" cy="5229225"/>
          </a:xfrm>
          <a:custGeom>
            <a:avLst/>
            <a:gdLst/>
            <a:ahLst/>
            <a:cxnLst/>
            <a:rect l="l" t="t" r="r" b="b"/>
            <a:pathLst>
              <a:path w="3298" h="3294" extrusionOk="0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Impact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 i="0" cap="none">
                <a:solidFill>
                  <a:schemeClr val="dk2"/>
                </a:solidFill>
              </a:defRPr>
            </a:lvl1pPr>
            <a:lvl2pPr lvl="1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dt" idx="10"/>
          </p:nvPr>
        </p:nvSpPr>
        <p:spPr>
          <a:xfrm>
            <a:off x="1078523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5E0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ftr" idx="11"/>
          </p:nvPr>
        </p:nvSpPr>
        <p:spPr>
          <a:xfrm>
            <a:off x="4180332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5E0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ldNum" idx="12"/>
          </p:nvPr>
        </p:nvSpPr>
        <p:spPr>
          <a:xfrm>
            <a:off x="9067218" y="6375679"/>
            <a:ext cx="2329723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20" name="Google Shape;20;p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body" idx="1"/>
          </p:nvPr>
        </p:nvSpPr>
        <p:spPr>
          <a:xfrm rot="5400000">
            <a:off x="4544043" y="-1006365"/>
            <a:ext cx="3593591" cy="10178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"/>
          <p:cNvSpPr txBox="1">
            <a:spLocks noGrp="1"/>
          </p:cNvSpPr>
          <p:nvPr>
            <p:ph type="title"/>
          </p:nvPr>
        </p:nvSpPr>
        <p:spPr>
          <a:xfrm rot="5400000">
            <a:off x="8012185" y="2436522"/>
            <a:ext cx="5600404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body" idx="1"/>
          </p:nvPr>
        </p:nvSpPr>
        <p:spPr>
          <a:xfrm rot="5400000">
            <a:off x="2653390" y="-1013705"/>
            <a:ext cx="5600405" cy="8392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zakaszfejléc" type="secHead">
  <p:cSld name="SECTION_HEADER">
    <p:bg>
      <p:bgPr>
        <a:solidFill>
          <a:schemeClr val="dk2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400"/>
              <a:buFont typeface="Impact"/>
              <a:buNone/>
              <a:defRPr sz="84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3236546" y="6375679"/>
            <a:ext cx="1493947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5279064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9942434" y="6375679"/>
            <a:ext cx="1487566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grpSp>
        <p:nvGrpSpPr>
          <p:cNvPr id="37" name="Google Shape;37;p5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38" name="Google Shape;38;p5" title="left scallop shape"/>
            <p:cNvSpPr/>
            <p:nvPr/>
          </p:nvSpPr>
          <p:spPr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l" t="t" r="r" b="b"/>
              <a:pathLst>
                <a:path w="1773" h="4320" extrusionOk="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9" name="Google Shape;39;p5" title="left scallop inline"/>
            <p:cNvSpPr/>
            <p:nvPr/>
          </p:nvSpPr>
          <p:spPr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l" t="t" r="r" b="b"/>
              <a:pathLst>
                <a:path w="1037" h="4320" extrusionOk="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1257300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6647796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2"/>
          </p:nvPr>
        </p:nvSpPr>
        <p:spPr>
          <a:xfrm>
            <a:off x="1257300" y="2909102"/>
            <a:ext cx="4800600" cy="2996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3"/>
          </p:nvPr>
        </p:nvSpPr>
        <p:spPr>
          <a:xfrm>
            <a:off x="6633864" y="2199633"/>
            <a:ext cx="4800600" cy="632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4"/>
          </p:nvPr>
        </p:nvSpPr>
        <p:spPr>
          <a:xfrm>
            <a:off x="6633864" y="2909102"/>
            <a:ext cx="4800600" cy="2996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artalomrész képaláírással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avLst/>
            <a:gdLst/>
            <a:ahLst/>
            <a:cxnLst/>
            <a:rect l="l" t="t" r="r" b="b"/>
            <a:pathLst>
              <a:path w="3025" h="4320" extrusionOk="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Cabin"/>
              <a:buNone/>
              <a:defRPr sz="1900" b="1" i="0" cap="none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1"/>
          </p:nvPr>
        </p:nvSpPr>
        <p:spPr>
          <a:xfrm>
            <a:off x="765051" y="920377"/>
            <a:ext cx="6158418" cy="498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06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800"/>
              <a:buChar char="–"/>
              <a:defRPr sz="2800"/>
            </a:lvl2pPr>
            <a:lvl3pPr marL="1371600" lvl="2" indent="-381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4pPr>
            <a:lvl5pPr marL="2286000" lvl="4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5pPr>
            <a:lvl6pPr marL="2743200" lvl="5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6pPr>
            <a:lvl7pPr marL="3200400" lvl="6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7pPr>
            <a:lvl8pPr marL="3657600" lvl="7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8pPr>
            <a:lvl9pPr marL="4114800" lvl="8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body" idx="2"/>
          </p:nvPr>
        </p:nvSpPr>
        <p:spPr>
          <a:xfrm>
            <a:off x="8337885" y="1741336"/>
            <a:ext cx="3092115" cy="4164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dt" idx="10"/>
          </p:nvPr>
        </p:nvSpPr>
        <p:spPr>
          <a:xfrm>
            <a:off x="765051" y="6375679"/>
            <a:ext cx="1233355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ftr" idx="11"/>
          </p:nvPr>
        </p:nvSpPr>
        <p:spPr>
          <a:xfrm>
            <a:off x="2103620" y="6375679"/>
            <a:ext cx="348217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sldNum" idx="12"/>
          </p:nvPr>
        </p:nvSpPr>
        <p:spPr>
          <a:xfrm>
            <a:off x="5691014" y="6375679"/>
            <a:ext cx="1232456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69" name="Google Shape;69;p9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ép képaláírással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>
            <a:spLocks noGrp="1"/>
          </p:cNvSpPr>
          <p:nvPr>
            <p:ph type="pic" idx="2"/>
          </p:nvPr>
        </p:nvSpPr>
        <p:spPr>
          <a:xfrm>
            <a:off x="283464" y="0"/>
            <a:ext cx="7355585" cy="6857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bin"/>
              <a:buNone/>
              <a:defRPr sz="28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bin"/>
              <a:buNone/>
              <a:defRPr sz="20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bin"/>
              <a:buNone/>
              <a:defRPr sz="20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bin"/>
              <a:buNone/>
              <a:defRPr sz="20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72" name="Google Shape;72;p10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avLst/>
            <a:gdLst/>
            <a:ahLst/>
            <a:cxnLst/>
            <a:rect l="l" t="t" r="r" b="b"/>
            <a:pathLst>
              <a:path w="3025" h="4320" extrusionOk="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73" name="Google Shape;73;p10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Cabin"/>
              <a:buNone/>
              <a:defRPr sz="1900" b="1" i="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body" idx="1"/>
          </p:nvPr>
        </p:nvSpPr>
        <p:spPr>
          <a:xfrm>
            <a:off x="8337883" y="1741336"/>
            <a:ext cx="3092117" cy="4164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dt" idx="10"/>
          </p:nvPr>
        </p:nvSpPr>
        <p:spPr>
          <a:xfrm>
            <a:off x="765950" y="6375679"/>
            <a:ext cx="1232456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ftr" idx="11"/>
          </p:nvPr>
        </p:nvSpPr>
        <p:spPr>
          <a:xfrm>
            <a:off x="2103621" y="6375679"/>
            <a:ext cx="3482178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sldNum" idx="12"/>
          </p:nvPr>
        </p:nvSpPr>
        <p:spPr>
          <a:xfrm>
            <a:off x="5687568" y="6375679"/>
            <a:ext cx="123444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  <a:defRPr sz="5100" b="0" i="0" u="none" strike="noStrike" cap="non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429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bin"/>
              <a:buChar char="–"/>
              <a:defRPr sz="18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302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–"/>
              <a:defRPr sz="14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–"/>
              <a:defRPr sz="14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–"/>
              <a:defRPr sz="14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11" name="Google Shape;11;p1" title="Left scallop edge"/>
          <p:cNvSpPr/>
          <p:nvPr/>
        </p:nvSpPr>
        <p:spPr>
          <a:xfrm>
            <a:off x="0" y="0"/>
            <a:ext cx="885825" cy="6858000"/>
          </a:xfrm>
          <a:custGeom>
            <a:avLst/>
            <a:gdLst/>
            <a:ahLst/>
            <a:cxnLst/>
            <a:rect l="l" t="t" r="r" b="b"/>
            <a:pathLst>
              <a:path w="558" h="4320" extrusionOk="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2" name="Google Shape;12;p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 txBox="1"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Impact"/>
              <a:buNone/>
              <a:tabLst>
                <a:tab pos="4668838" algn="l"/>
              </a:tabLst>
            </a:pPr>
            <a:r>
              <a:rPr lang="hu-HU" b="1" dirty="0"/>
              <a:t>MINDFULNESS</a:t>
            </a:r>
            <a:endParaRPr dirty="0"/>
          </a:p>
        </p:txBody>
      </p:sp>
      <p:sp>
        <p:nvSpPr>
          <p:cNvPr id="96" name="Google Shape;96;p13"/>
          <p:cNvSpPr txBox="1">
            <a:spLocks noGrp="1"/>
          </p:cNvSpPr>
          <p:nvPr>
            <p:ph type="subTitle" idx="1"/>
          </p:nvPr>
        </p:nvSpPr>
        <p:spPr>
          <a:xfrm>
            <a:off x="1775658" y="4091020"/>
            <a:ext cx="8045373" cy="1402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hu-HU" sz="2800" dirty="0" smtClean="0"/>
              <a:t>Kelemenné Márkus Ágnes – pozitív pedagógia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hu-HU" sz="2800" dirty="0" smtClean="0"/>
              <a:t>Erasmus+ Barcelona -2018</a:t>
            </a:r>
            <a:endParaRPr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/>
          <p:nvPr/>
        </p:nvSpPr>
        <p:spPr>
          <a:xfrm>
            <a:off x="1092530" y="213755"/>
            <a:ext cx="5498275" cy="6733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200" b="0" i="0" u="none" strike="noStrike" cap="none" dirty="0" smtClean="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A </a:t>
            </a:r>
            <a:r>
              <a:rPr lang="hu-HU" sz="2200" b="1" i="0" u="none" strike="noStrike" cap="none" dirty="0" err="1" smtClean="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mindfulness</a:t>
            </a:r>
            <a:r>
              <a:rPr lang="hu-HU" sz="2200" b="1" i="0" u="none" strike="noStrike" cap="none" dirty="0" smtClean="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</a:t>
            </a:r>
            <a:r>
              <a:rPr lang="hu-HU" sz="2200" b="0" i="0" u="none" strike="noStrike" cap="none" dirty="0" smtClean="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olyan relaxációs gyakorlat, amely a tudatos jelenlétre tanít. Az észlelés, az itt és most megfigyelése, a pillanat megélése válik hangsúlyossá. Teljesen ellazult állapotban befelé figyelünk, észleljük a körülöttünk zajló világot és elengedjük a gondolatainkat.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200" b="0" i="0" u="none" strike="noStrike" cap="none" dirty="0" smtClean="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Nem gondolunk a múltra, nem szaladunk a jövőbe, csak a jelenre összpontosítunk. Behunyt szemmel figyelünk magunka és a külvilágra, ha elkalandozunk, igyekszünk visszatérni a jelenbe és a légzésünkre figyelünk.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200" b="0" i="0" u="none" strike="noStrike" cap="none" dirty="0" smtClean="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Kezdetben csak 1-2 percig gyakoroljuk, de ha ráéreztünk, akkor bátran tölthetünk több időt is ebben az állapotban. </a:t>
            </a:r>
            <a:endParaRPr sz="2200" dirty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067" y="380009"/>
            <a:ext cx="4388674" cy="476868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/>
          <p:nvPr/>
        </p:nvSpPr>
        <p:spPr>
          <a:xfrm>
            <a:off x="957943" y="173938"/>
            <a:ext cx="11059886" cy="373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200" dirty="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Napi rendszerességgel végezhetjük, sőt a mindennapi rutin részévé is tehetjük. Olyan automatizmusokat végezhetünk tudatossággal, mint a fogmosás vagy a mosogatás. </a:t>
            </a:r>
            <a:endParaRPr lang="hu-HU" sz="2200" dirty="0" smtClean="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200" dirty="0" smtClean="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Ezekben </a:t>
            </a:r>
            <a:r>
              <a:rPr lang="hu-HU" sz="2200" dirty="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a napi tevékenységekben is csak a pillanatra figyelünk, például az utóbbi esetben a víz hőmérsékletére vagy arra az érzetre, amikor megfogjuk a szivacsot stb., és az egész folyamatot a jelenben töltve visszük végig. </a:t>
            </a:r>
            <a:endParaRPr lang="hu-HU" sz="2200" dirty="0" smtClean="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200" dirty="0" smtClean="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Nem </a:t>
            </a:r>
            <a:r>
              <a:rPr lang="hu-HU" sz="2200" dirty="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fárasztjuk magunkat a gondolatainkkal, nem a fejünkben vagyunk, hanem „az itt és most”-</a:t>
            </a:r>
            <a:r>
              <a:rPr lang="hu-HU" sz="2200" dirty="0" err="1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ban</a:t>
            </a:r>
            <a:r>
              <a:rPr lang="hu-HU" sz="2200" dirty="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. </a:t>
            </a:r>
            <a:endParaRPr lang="hu-HU" sz="2200" dirty="0" smtClean="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200" dirty="0" smtClean="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Az </a:t>
            </a:r>
            <a:r>
              <a:rPr lang="hu-HU" sz="2200" dirty="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életünkben vagyunk, mindeközben takarékoskodunk az energiáinkkal és felfedezzük, hogy élni jó.</a:t>
            </a: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344" y="3458193"/>
            <a:ext cx="5670469" cy="31840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rgbClr val="000000"/>
      </a:dk1>
      <a:lt1>
        <a:srgbClr val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207</Words>
  <Application>Microsoft Office PowerPoint</Application>
  <PresentationFormat>Szélesvásznú</PresentationFormat>
  <Paragraphs>10</Paragraphs>
  <Slides>3</Slides>
  <Notes>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</vt:vector>
  </HeadingPairs>
  <TitlesOfParts>
    <vt:vector size="9" baseType="lpstr">
      <vt:lpstr>Bookman Old Style</vt:lpstr>
      <vt:lpstr>Impact</vt:lpstr>
      <vt:lpstr>Calibri</vt:lpstr>
      <vt:lpstr>Arial</vt:lpstr>
      <vt:lpstr>Cabin</vt:lpstr>
      <vt:lpstr>Badge</vt:lpstr>
      <vt:lpstr>MINDFULNESS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MINDFULNESS</dc:title>
  <cp:lastModifiedBy>Csányi Ágnes</cp:lastModifiedBy>
  <cp:revision>3</cp:revision>
  <dcterms:modified xsi:type="dcterms:W3CDTF">2019-01-22T14:37:30Z</dcterms:modified>
</cp:coreProperties>
</file>